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1"/>
  </p:notesMasterIdLst>
  <p:sldIdLst>
    <p:sldId id="436" r:id="rId2"/>
    <p:sldId id="391" r:id="rId3"/>
    <p:sldId id="445" r:id="rId4"/>
    <p:sldId id="446" r:id="rId5"/>
    <p:sldId id="447" r:id="rId6"/>
    <p:sldId id="448" r:id="rId7"/>
    <p:sldId id="450" r:id="rId8"/>
    <p:sldId id="451" r:id="rId9"/>
    <p:sldId id="452" r:id="rId10"/>
  </p:sldIdLst>
  <p:sldSz cx="12192000" cy="6858000"/>
  <p:notesSz cx="6808788" cy="9940925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Ignis et Glacies Sharp" panose="020B0604020202020204" charset="-52"/>
      <p:regular r:id="rId18"/>
    </p:embeddedFont>
    <p:embeddedFont>
      <p:font typeface="PT_Russia Text" panose="020B0604020202020204" charset="0"/>
      <p:regular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391"/>
            <p14:sldId id="445"/>
            <p14:sldId id="446"/>
            <p14:sldId id="447"/>
            <p14:sldId id="448"/>
            <p14:sldId id="450"/>
            <p14:sldId id="451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77"/>
    <a:srgbClr val="CCFF66"/>
    <a:srgbClr val="00FF00"/>
    <a:srgbClr val="006D5C"/>
    <a:srgbClr val="91C44C"/>
    <a:srgbClr val="000066"/>
    <a:srgbClr val="010B23"/>
    <a:srgbClr val="4145A8"/>
    <a:srgbClr val="99CCFF"/>
    <a:srgbClr val="BFD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5" autoAdjust="0"/>
    <p:restoredTop sz="94552" autoAdjust="0"/>
  </p:normalViewPr>
  <p:slideViewPr>
    <p:cSldViewPr snapToObjects="1">
      <p:cViewPr varScale="1">
        <p:scale>
          <a:sx n="104" d="100"/>
          <a:sy n="104" d="100"/>
        </p:scale>
        <p:origin x="942" y="114"/>
      </p:cViewPr>
      <p:guideLst>
        <p:guide orient="horz" pos="1271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21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7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39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11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CD7-1F3D-4025-95FD-1475825FBCD2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0D1-E3DA-419B-B383-EAF7C59C11C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DA31-4F25-464F-A22B-EEB09E18B0A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49B5-C82B-44EC-AF3D-B3E4E77AA047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EAC8-39DB-464E-8366-6AEDB47D9EA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BD3A-D1E7-46B8-B4A8-67152BFEC5E8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762F-4C5A-4BA0-8A54-63BE1CA1B83C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C754-E71C-4253-B3AA-2F9CED58E566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0E49-9172-4B33-8044-3A613677524C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3CB-AFC5-47E8-AACC-4D7DAC083099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5BB3-EED7-408B-BCF6-C7716A9BB394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8CBC-C93E-4FFF-8DAE-476901CCA96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2920800" y="3076200"/>
            <a:ext cx="635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Спасем животных</a:t>
            </a:r>
            <a:endParaRPr lang="ru-RU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6801600" y="3781800"/>
            <a:ext cx="352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Ga3b</a:t>
            </a:r>
            <a:endParaRPr lang="ru-RU" sz="200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9511141" y="1833084"/>
            <a:ext cx="2469601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4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Министерство </a:t>
            </a:r>
          </a:p>
          <a:p>
            <a:pPr algn="ctr"/>
            <a:r>
              <a:rPr lang="ru-RU" sz="8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цифрового развития и связи </a:t>
            </a:r>
          </a:p>
          <a:p>
            <a:pPr algn="ctr"/>
            <a:r>
              <a:rPr lang="ru-RU" sz="105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Оренбургской области</a:t>
            </a:r>
          </a:p>
        </p:txBody>
      </p:sp>
      <p:pic>
        <p:nvPicPr>
          <p:cNvPr id="1026" name="Picture 2" descr="Информационная безопасность, защита каналов связи, шифрование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0" y="5898600"/>
            <a:ext cx="1411200" cy="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240724"/>
            <a:ext cx="1415735" cy="16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Файл:MegaFon sign+logo horiz green RU (RGB).svg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00" y="5816766"/>
            <a:ext cx="2822400" cy="8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Скругленный прямоугольник 193"/>
          <p:cNvSpPr/>
          <p:nvPr/>
        </p:nvSpPr>
        <p:spPr>
          <a:xfrm>
            <a:off x="533477" y="1511303"/>
            <a:ext cx="3092924" cy="506497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Название команды </a:t>
            </a:r>
          </a:p>
        </p:txBody>
      </p:sp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284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1600" b="1" dirty="0"/>
              <a:t>Ga3B</a:t>
            </a:r>
            <a:endParaRPr lang="ru-RU" sz="1600" b="1" dirty="0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503626" y="-5476039"/>
            <a:ext cx="1254125" cy="12196763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0332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КОМАНДЕ 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533477" y="2879205"/>
            <a:ext cx="3092924" cy="536835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 команды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388" y="3765268"/>
            <a:ext cx="5829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Мешков </a:t>
            </a:r>
            <a:r>
              <a:rPr lang="ru-RU" dirty="0" err="1"/>
              <a:t>Михиал</a:t>
            </a:r>
            <a:r>
              <a:rPr lang="ru-RU" dirty="0"/>
              <a:t> Валерьевич</a:t>
            </a:r>
          </a:p>
          <a:p>
            <a:r>
              <a:rPr lang="ru-RU" dirty="0"/>
              <a:t>Шаховал Виталий Романович</a:t>
            </a:r>
          </a:p>
          <a:p>
            <a:r>
              <a:rPr lang="ru-RU" dirty="0" err="1"/>
              <a:t>Авагян</a:t>
            </a:r>
            <a:r>
              <a:rPr lang="ru-RU" dirty="0"/>
              <a:t> Георгий Евгеньевич</a:t>
            </a:r>
          </a:p>
          <a:p>
            <a:r>
              <a:rPr lang="ru-RU" dirty="0"/>
              <a:t>Смагин Дмитрий Евгеньевич</a:t>
            </a:r>
          </a:p>
        </p:txBody>
      </p:sp>
    </p:spTree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D7DE78-7BD1-4793-B3D9-E4A65A98054B}"/>
              </a:ext>
            </a:extLst>
          </p:cNvPr>
          <p:cNvSpPr/>
          <p:nvPr/>
        </p:nvSpPr>
        <p:spPr>
          <a:xfrm>
            <a:off x="912898" y="1665000"/>
            <a:ext cx="101223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2913" algn="just" fontAlgn="base"/>
            <a:r>
              <a:rPr lang="ru-R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Сервис позволяет обеспечить взаимодействие множества социальных групп на одной онлайн площадке.</a:t>
            </a:r>
          </a:p>
          <a:p>
            <a:pPr indent="442913" algn="just" fontAlgn="base"/>
            <a:r>
              <a:rPr lang="ru-R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оренбургской области нет аналогичных агрегаторов информации, предоставляющих доступ к ней всем заинтересованным лицам. Сервис займёт свободную нишу как первый в своём роде.</a:t>
            </a:r>
          </a:p>
          <a:p>
            <a:pPr indent="442913" algn="just" fontAlgn="base"/>
            <a:r>
              <a:rPr lang="ru-R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Сервис даёт возможность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онлайн подачи заявок на отлов животных, отслеживать заявки о животных по карте, что позволяет быстро реагировать на поступающие заявки и обеспечивает прозрачность работы. После реабилитации места выпуска животных также будут отмечены на карте, чтобы их можно было отличить от остальных.</a:t>
            </a:r>
          </a:p>
        </p:txBody>
      </p:sp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5F37BFF-33C4-4F6F-820D-BB9A8BC0BE45}"/>
              </a:ext>
            </a:extLst>
          </p:cNvPr>
          <p:cNvSpPr/>
          <p:nvPr/>
        </p:nvSpPr>
        <p:spPr>
          <a:xfrm>
            <a:off x="903704" y="1665000"/>
            <a:ext cx="104842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2913" algn="just"/>
            <a:r>
              <a:rPr lang="ru-RU" sz="2400" dirty="0"/>
              <a:t>Язык высокого уровня </a:t>
            </a:r>
            <a:r>
              <a:rPr lang="ru-RU" sz="2400" dirty="0" err="1"/>
              <a:t>Python</a:t>
            </a:r>
            <a:r>
              <a:rPr lang="ru-RU" sz="2400" dirty="0"/>
              <a:t> и  фреймворк </a:t>
            </a:r>
            <a:r>
              <a:rPr lang="ru-RU" sz="2400" dirty="0" err="1"/>
              <a:t>Django</a:t>
            </a:r>
            <a:r>
              <a:rPr lang="ru-RU" sz="2400" dirty="0"/>
              <a:t>. Такая связка обеспечивает быструю разработку и лёгкую поддержку сервиса, а также возможность использовать любой из доступных серверов для </a:t>
            </a:r>
            <a:r>
              <a:rPr lang="ru-RU" sz="2400" dirty="0" err="1"/>
              <a:t>Python</a:t>
            </a:r>
            <a:r>
              <a:rPr lang="ru-RU" sz="2400" dirty="0"/>
              <a:t>, в том числе с поддержкой асинхронного ввода-вывода и мультизадачности, что позволяет соответствовать современным техническим требованиям проектов.</a:t>
            </a:r>
          </a:p>
          <a:p>
            <a:pPr indent="442913" algn="just"/>
            <a:r>
              <a:rPr lang="ru-RU" sz="2400" dirty="0"/>
              <a:t>Бесплатные интерфейсы прикладного программирования позволяют использовать в проекте интерактивные карты от Яндекс</a:t>
            </a:r>
            <a:r>
              <a:rPr lang="en-US" sz="2400" dirty="0"/>
              <a:t> </a:t>
            </a:r>
            <a:r>
              <a:rPr lang="ru-RU" sz="2400" dirty="0"/>
              <a:t>и авторизацию через социальные сети: </a:t>
            </a:r>
            <a:r>
              <a:rPr lang="en-US" sz="2400" dirty="0" err="1"/>
              <a:t>Vk</a:t>
            </a:r>
            <a:r>
              <a:rPr lang="en-US" sz="2400" dirty="0"/>
              <a:t>, Facebook, Google.</a:t>
            </a: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083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50400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472D7CF-7523-4C27-BFB4-2A555FFBA2B2}"/>
              </a:ext>
            </a:extLst>
          </p:cNvPr>
          <p:cNvSpPr/>
          <p:nvPr/>
        </p:nvSpPr>
        <p:spPr>
          <a:xfrm>
            <a:off x="700088" y="1665000"/>
            <a:ext cx="106879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2913" algn="just"/>
            <a:r>
              <a:rPr lang="ru-RU" sz="2000" dirty="0"/>
              <a:t>Конкурентное преимущество сервиса состоит в том, что он обеспечивает взаимодействие между всеми заинтересованными сторонами - приютами, волонтёрами, городской администрацией и владельцами животных. </a:t>
            </a:r>
          </a:p>
          <a:p>
            <a:pPr indent="442913" algn="just"/>
            <a:r>
              <a:rPr lang="ru-RU" sz="2000" dirty="0"/>
              <a:t>Как правило, у приютов нет средств на поддержание собственного сайта, поэтому общение сторон затруднено. Предложенный сервис выступает в роли агрегатора и позволяет легко и доступно связываться с приютами, оставить заявки для администрации или объявления и пропаже/находке питомца, вести учет животных в приютах, генерировать акты о передачи животных ловцами. Все данные собраны в одном месте, что упрощает их сбор и анализ, а так же делает их доступными для просмотра обычных пользователей, что позволяет сделать всю деятельность прозрачной.</a:t>
            </a:r>
          </a:p>
        </p:txBody>
      </p:sp>
    </p:spTree>
    <p:extLst>
      <p:ext uri="{BB962C8B-B14F-4D97-AF65-F5344CB8AC3E}">
        <p14:creationId xmlns:p14="http://schemas.microsoft.com/office/powerpoint/2010/main" val="176745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77" y="1625631"/>
            <a:ext cx="108545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Данный проект реализован в виде независимого </a:t>
            </a:r>
            <a:r>
              <a:rPr lang="en-US" sz="2000" dirty="0"/>
              <a:t>web-</a:t>
            </a:r>
            <a:r>
              <a:rPr lang="ru-RU" sz="2000" dirty="0"/>
              <a:t>сервиса, что позволяет внедрить его в любой готовый проект.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Современный стек технологий создан для того, чтобы справляться с высокой нагрузкой.  Разделение пользователей на группы с определенными правами исключает возможность несанкционированного доступа и обеспечивает защищенность проекта.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Авторизация через социальные сети позволяет легко и доступно расширить пользовательскую базу.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4058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БИЗНЕС-МОДЕЛЬ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0053" y="1768214"/>
            <a:ext cx="112107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2913" algn="just"/>
            <a:r>
              <a:rPr lang="ru-RU" sz="2000" dirty="0"/>
              <a:t>Деятельность приютов основана на волонтерском движении и помощи благотворителей. Коммерциализация в данной области отсутствует, как таковая. В данном случае мы проработали модель партнерства с представителями услуг для животных, такими, как ветеринарные лечебные центры и магазины </a:t>
            </a:r>
            <a:r>
              <a:rPr lang="ru-RU" sz="2000" dirty="0" err="1"/>
              <a:t>зооветтоваров</a:t>
            </a:r>
            <a:r>
              <a:rPr lang="ru-RU" sz="2000" dirty="0"/>
              <a:t>.</a:t>
            </a:r>
          </a:p>
          <a:p>
            <a:pPr indent="442913" algn="just"/>
            <a:r>
              <a:rPr lang="ru-RU" sz="2000" dirty="0"/>
              <a:t>При заключении партнерства, баннеры этих организаций будут отображаться на сайте, что является некоторой рекламой для них. А со свей стороны, данные организации будут предоставлять скидку активным участникам проекта, что позволит уменьшить затраты на кормление, оказание медицинских услуг, содержание и уход за животными.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1314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08031" y="1511301"/>
            <a:ext cx="10501723" cy="3889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indent="-17463" algn="just">
              <a:lnSpc>
                <a:spcPct val="75000"/>
              </a:lnSpc>
            </a:pPr>
            <a:r>
              <a:rPr lang="ru-RU" sz="2400" dirty="0"/>
              <a:t>Проблема неконтролируемости животных на улицах города актуальна для всех людей, кто хоть иногда выходит на улицу.</a:t>
            </a:r>
          </a:p>
          <a:p>
            <a:pPr marL="285750" indent="-285750" algn="just">
              <a:lnSpc>
                <a:spcPct val="75000"/>
              </a:lnSpc>
            </a:pPr>
            <a:r>
              <a:rPr lang="ru-RU" sz="2400" dirty="0"/>
              <a:t>Данный проект позволит взаимодействовать и объединять усилия: </a:t>
            </a:r>
          </a:p>
          <a:p>
            <a:pPr marL="285750" indent="-285750" algn="just">
              <a:lnSpc>
                <a:spcPct val="75000"/>
              </a:lnSpc>
            </a:pPr>
            <a:endParaRPr lang="ru-RU" sz="2400" dirty="0"/>
          </a:p>
          <a:p>
            <a:pPr marL="285750" indent="-285750" algn="just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Рядовых граждан, обеспокоенных проблемой бездомных животных на улицах города</a:t>
            </a:r>
          </a:p>
          <a:p>
            <a:pPr marL="285750" indent="-285750" algn="just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Людей, чьи домашние питомцы попали в беду</a:t>
            </a:r>
          </a:p>
          <a:p>
            <a:pPr marL="285750" indent="-285750" algn="just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Волонтеров, желающих оказать помощь приютам</a:t>
            </a:r>
          </a:p>
          <a:p>
            <a:pPr marL="285750" indent="-285750" algn="just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Организаторов приютов для животных</a:t>
            </a:r>
          </a:p>
          <a:p>
            <a:pPr marL="285750" indent="-285750" algn="just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Подрядчиков, осуществляющих услуги по отлову</a:t>
            </a:r>
          </a:p>
          <a:p>
            <a:pPr marL="285750" indent="-285750" algn="just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Администрации, заинтересованной в поисках подрядчиков</a:t>
            </a:r>
          </a:p>
          <a:p>
            <a:pPr>
              <a:lnSpc>
                <a:spcPct val="75000"/>
              </a:lnSpc>
            </a:pPr>
            <a:endParaRPr lang="ru-RU" sz="1600" dirty="0"/>
          </a:p>
          <a:p>
            <a:pPr>
              <a:lnSpc>
                <a:spcPct val="75000"/>
              </a:lnSpc>
            </a:pPr>
            <a:r>
              <a:rPr lang="ru-RU" sz="2400" dirty="0"/>
              <a:t>Это позволит сохранить жизни множеству животным и сохранить покой живущим рядом людям.</a:t>
            </a:r>
            <a:endParaRPr lang="ru-RU" sz="1600" dirty="0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24487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89040" y="1762005"/>
            <a:ext cx="10501723" cy="3333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СУБД </a:t>
            </a:r>
            <a:r>
              <a:rPr lang="en-US" sz="2000" dirty="0"/>
              <a:t>SQLite</a:t>
            </a:r>
            <a:r>
              <a:rPr lang="ru-RU" sz="2000" dirty="0"/>
              <a:t>, удобная в проектирование, но не подходящая для крупных проектов из имеющегося ряда ограничений. </a:t>
            </a:r>
          </a:p>
          <a:p>
            <a:pPr marL="342900" indent="-3429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Отсутствие хостинга. На данный момент проект размещен на локальном сервере с доступом в сеть через платформу </a:t>
            </a:r>
            <a:r>
              <a:rPr lang="en-US" sz="2000" dirty="0" err="1"/>
              <a:t>Ngrok</a:t>
            </a:r>
            <a:r>
              <a:rPr lang="en-US" sz="2000" dirty="0"/>
              <a:t>.</a:t>
            </a:r>
            <a:endParaRPr lang="ru-RU" sz="2000" dirty="0"/>
          </a:p>
          <a:p>
            <a:pPr marL="342900" indent="-3429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Отсутствие мобильной версии сайта. При открытии со смартфона будет использоваться десктопная версия сайта, что может оказаться не всегда удобным.</a:t>
            </a:r>
          </a:p>
          <a:p>
            <a:pPr marL="342900" indent="-3429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Использование незащищенного протокола </a:t>
            </a:r>
            <a:r>
              <a:rPr lang="en-US" sz="2000" dirty="0"/>
              <a:t>HTTP.</a:t>
            </a:r>
            <a:r>
              <a:rPr lang="ru-RU" sz="2000" dirty="0"/>
              <a:t> </a:t>
            </a:r>
          </a:p>
          <a:p>
            <a:pPr marL="342900" indent="-3429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Отсутствие некоторых базовых функций. Восстановление пароля, подтверждение учетной записи и т.д.</a:t>
            </a:r>
          </a:p>
          <a:p>
            <a:pPr marL="342900" indent="-3429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Реализация некоторых функций через панель управления администратором. Отсутствие инструментов в настроек у пользователей.</a:t>
            </a:r>
            <a:endParaRPr lang="en-US" sz="2000" dirty="0"/>
          </a:p>
          <a:p>
            <a:pPr>
              <a:lnSpc>
                <a:spcPct val="75000"/>
              </a:lnSpc>
            </a:pPr>
            <a:r>
              <a:rPr lang="ru-RU" sz="2000" dirty="0"/>
              <a:t> </a:t>
            </a:r>
          </a:p>
          <a:p>
            <a:pPr>
              <a:lnSpc>
                <a:spcPct val="75000"/>
              </a:lnSpc>
            </a:pPr>
            <a:endParaRPr lang="ru-RU" sz="2000" dirty="0"/>
          </a:p>
          <a:p>
            <a:pPr algn="ctr">
              <a:lnSpc>
                <a:spcPct val="75000"/>
              </a:lnSpc>
            </a:pPr>
            <a:endParaRPr lang="ru-RU" sz="2000" dirty="0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16382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16948</TotalTime>
  <Words>681</Words>
  <Application>Microsoft Office PowerPoint</Application>
  <PresentationFormat>Широкоэкранный</PresentationFormat>
  <Paragraphs>80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 Light</vt:lpstr>
      <vt:lpstr>Ignis et Glacies Sharp</vt:lpstr>
      <vt:lpstr>Arial</vt:lpstr>
      <vt:lpstr>PT_Russia Text</vt:lpstr>
      <vt:lpstr>Calibri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Михаил Мешков</cp:lastModifiedBy>
  <cp:revision>886</cp:revision>
  <cp:lastPrinted>2019-09-30T09:52:41Z</cp:lastPrinted>
  <dcterms:created xsi:type="dcterms:W3CDTF">2019-02-14T15:03:49Z</dcterms:created>
  <dcterms:modified xsi:type="dcterms:W3CDTF">2020-06-14T09:39:32Z</dcterms:modified>
</cp:coreProperties>
</file>